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74" r:id="rId2"/>
  </p:sldMasterIdLst>
  <p:sldIdLst>
    <p:sldId id="260" r:id="rId3"/>
    <p:sldId id="269" r:id="rId4"/>
    <p:sldId id="258" r:id="rId5"/>
    <p:sldId id="259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6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66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728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62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484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508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618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91974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7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824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04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966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231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233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575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888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4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40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11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  <p:pic>
        <p:nvPicPr>
          <p:cNvPr id="5" name="Picture 2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8575" y="259137"/>
            <a:ext cx="1251066" cy="100851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05552" y="492168"/>
            <a:ext cx="68097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6.1 Backgammon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(board game)</a:t>
            </a:r>
            <a:b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21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220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60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A23D7-2409-477B-A009-E9A425C49F1E}" type="datetimeFigureOut">
              <a:rPr lang="el-GR" smtClean="0"/>
              <a:pPr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518FE-E578-4E85-AE97-E1347CCA42D9}" type="slidenum">
              <a:rPr lang="el-GR" smtClean="0"/>
              <a:pPr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05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C829-BC67-49B6-A624-F24B7030D103}" type="datetimeFigureOut">
              <a:rPr lang="el-GR" smtClean="0"/>
              <a:t>12/6/2017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6A5F-CF2B-4EB8-A751-18EED9FAF196}" type="slidenum">
              <a:rPr lang="el-GR" smtClean="0"/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22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15" y="0"/>
            <a:ext cx="916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22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5423" y="1988288"/>
            <a:ext cx="79637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students use their fingers or an abacus to add the single digit numbers. Focus the students’ attention to </a:t>
            </a:r>
            <a:r>
              <a:rPr lang="en-US" sz="2400" u="sng" dirty="0"/>
              <a:t>C. </a:t>
            </a:r>
            <a:r>
              <a:rPr lang="en-US" sz="2400" u="sng" dirty="0">
                <a:solidFill>
                  <a:prstClr val="black"/>
                </a:solidFill>
                <a:latin typeface="Calibri" panose="020F0502020204030204" pitchFamily="34" charset="0"/>
              </a:rPr>
              <a:t>4 and 4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</a:rPr>
              <a:t>and explain that they can add the number 4 four times (4+4+4+4=16) or they can multiply 4 times 4 (4x4=16). Explain that the same applies for </a:t>
            </a:r>
            <a:r>
              <a:rPr lang="en-US" sz="2400" u="sng" dirty="0">
                <a:latin typeface="Calibri" panose="020F0502020204030204" pitchFamily="34" charset="0"/>
              </a:rPr>
              <a:t>E. 6 and 6. </a:t>
            </a:r>
            <a:r>
              <a:rPr lang="en-US" sz="2400" dirty="0">
                <a:latin typeface="Calibri" panose="020F0502020204030204" pitchFamily="34" charset="0"/>
              </a:rPr>
              <a:t>(6+6+6+6+6+6=36 or 6x6=36).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508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75" y="1882829"/>
            <a:ext cx="81339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EXERCISE 2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Write the total number of movements for each roll: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A. 5 and 6: </a:t>
            </a:r>
            <a:r>
              <a:rPr lang="en-US" sz="2400" dirty="0">
                <a:latin typeface="Script MT Bold" panose="03040602040607080904" pitchFamily="66" charset="0"/>
              </a:rPr>
              <a:t>5 + 6 = 11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B. 3 and 1: </a:t>
            </a:r>
            <a:r>
              <a:rPr lang="en-US" sz="2400" dirty="0">
                <a:latin typeface="Script MT Bold" panose="03040602040607080904" pitchFamily="66" charset="0"/>
              </a:rPr>
              <a:t>3 + 1 = 4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C. 4 and 4: </a:t>
            </a:r>
            <a:r>
              <a:rPr lang="en-US" sz="2400" dirty="0">
                <a:latin typeface="Script MT Bold" panose="03040602040607080904" pitchFamily="66" charset="0"/>
              </a:rPr>
              <a:t>4+4+4+4=16 or 4x4=16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D. 2 and 5: </a:t>
            </a:r>
            <a:r>
              <a:rPr lang="en-US" sz="2400" dirty="0">
                <a:latin typeface="Script MT Bold" panose="03040602040607080904" pitchFamily="66" charset="0"/>
              </a:rPr>
              <a:t>2 + 5 = 7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E. 6 and 6: </a:t>
            </a:r>
            <a:r>
              <a:rPr lang="en-US" sz="2400" dirty="0">
                <a:latin typeface="Script MT Bold" panose="03040602040607080904" pitchFamily="66" charset="0"/>
              </a:rPr>
              <a:t>6 x 6 = 36</a:t>
            </a:r>
          </a:p>
        </p:txBody>
      </p:sp>
    </p:spTree>
    <p:extLst>
      <p:ext uri="{BB962C8B-B14F-4D97-AF65-F5344CB8AC3E}">
        <p14:creationId xmlns:p14="http://schemas.microsoft.com/office/powerpoint/2010/main" val="182871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465" y="1659285"/>
            <a:ext cx="807011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Objectives</a:t>
            </a:r>
          </a:p>
          <a:p>
            <a:pPr lvl="0"/>
            <a:r>
              <a:rPr lang="en-GB" sz="2400" dirty="0">
                <a:solidFill>
                  <a:prstClr val="black"/>
                </a:solidFill>
              </a:rPr>
              <a:t>Students will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learn to count and add single-digit numbers with totals to 36.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learn to multiply using single-digit whole numbers.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</a:rPr>
              <a:t>identify the range of possible outcomes when using one or two dices.</a:t>
            </a:r>
          </a:p>
        </p:txBody>
      </p:sp>
    </p:spTree>
    <p:extLst>
      <p:ext uri="{BB962C8B-B14F-4D97-AF65-F5344CB8AC3E}">
        <p14:creationId xmlns:p14="http://schemas.microsoft.com/office/powerpoint/2010/main" val="1536682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575" y="1572574"/>
            <a:ext cx="826410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Tools, materials and organisation</a:t>
            </a:r>
            <a:endParaRPr lang="en-GB" sz="28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Divide the students into groups of two or three. Give each pair a backgammon board.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Prepare copies of the worksheet for each student.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lesson takes 45 to 60 minutes or more.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862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826" y="1563514"/>
            <a:ext cx="82813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Description of the lesson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Divide the lesson into three parts</a:t>
            </a:r>
          </a:p>
          <a:p>
            <a:pPr lvl="0"/>
            <a:r>
              <a:rPr lang="en-US" sz="2400" b="1" dirty="0">
                <a:solidFill>
                  <a:prstClr val="black"/>
                </a:solidFill>
                <a:cs typeface="Calibri" panose="020F0502020204030204" pitchFamily="34" charset="0"/>
              </a:rPr>
              <a:t>First part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cs typeface="Calibri" panose="020F0502020204030204" pitchFamily="34" charset="0"/>
              </a:rPr>
              <a:t>Explain the game “Backgammon”.</a:t>
            </a:r>
          </a:p>
          <a:p>
            <a:pPr marL="285750" indent="-28575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Explain to students the coordinates, the dice and the movements.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4837" y="4457343"/>
            <a:ext cx="81433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Second part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Work on the worksheet.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Give each group a backgammon board.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Students fill the exercises in the worksheet.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5149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5826" y="1662545"/>
            <a:ext cx="8279163" cy="1009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Third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checks the answers and discusses the results with the students.</a:t>
            </a:r>
            <a:endParaRPr lang="el-G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Summarize.</a:t>
            </a:r>
            <a:endParaRPr lang="el-GR" sz="2400" dirty="0"/>
          </a:p>
          <a:p>
            <a:endParaRPr lang="en-US" sz="2400" dirty="0"/>
          </a:p>
          <a:p>
            <a:r>
              <a:rPr lang="en-US" sz="3200" dirty="0"/>
              <a:t>Useful Hints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can download a backgammon game with several variants from http://ai.uom.gr/nikpapa/Palamedes/</a:t>
            </a:r>
            <a:endParaRPr lang="el-G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students to play at least two variants of a backgammon. Then, discuss the differences and the level of difficulty between the backgammon variants. </a:t>
            </a:r>
            <a:endParaRPr lang="el-G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505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54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193" y="1493868"/>
            <a:ext cx="3092450" cy="20821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51287" y="126871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Count the checkers for each colour. </a:t>
            </a:r>
            <a:endParaRPr lang="el-GR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Are they the same number?</a:t>
            </a: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With the help of an abacus or by using their fingers the students</a:t>
            </a:r>
            <a:endParaRPr lang="el-GR" sz="2400" u="sng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5357" y="4008074"/>
            <a:ext cx="8155172" cy="2855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 the different </a:t>
            </a:r>
            <a:r>
              <a:rPr lang="en-US" sz="2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coloured</a:t>
            </a: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 checkers, and so learn to count and add single digit numbers.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Red : 2+5+3+5=15, Green: 5+3+5+2= 15</a:t>
            </a:r>
            <a:endParaRPr lang="el-GR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4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Red: 15, Green: 15	</a:t>
            </a:r>
            <a:endParaRPr lang="el-GR" sz="2400" u="sng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US" sz="24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Yes, they are the same.	</a:t>
            </a:r>
            <a:r>
              <a:rPr lang="en-US" sz="2400" u="sng" dirty="0"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3949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5451" y="1484503"/>
            <a:ext cx="8308186" cy="2306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GB" sz="2400" b="1" cap="small" spc="25" dirty="0">
                <a:latin typeface="Calibri" panose="020F0502020204030204" pitchFamily="34" charset="0"/>
                <a:cs typeface="Calibri" panose="020F0502020204030204" pitchFamily="34" charset="0"/>
              </a:rPr>
              <a:t>Exercise</a:t>
            </a:r>
            <a:r>
              <a:rPr lang="en-GB" sz="2400" b="1" cap="small" spc="25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400"/>
              </a:spcAft>
            </a:pPr>
            <a:r>
              <a:rPr lang="en-GB" sz="2400" b="1" cap="small" spc="25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Task A</a:t>
            </a:r>
            <a:endParaRPr lang="el-GR" sz="2400" b="1" cap="small" spc="25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400"/>
              </a:spcAft>
            </a:pP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Which roll of the two dices do you need so that checker A will hit checker B?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79" y="4404358"/>
            <a:ext cx="4065796" cy="1810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48858" y="3829244"/>
            <a:ext cx="1679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Task A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32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586" y="2020186"/>
            <a:ext cx="8059479" cy="3943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400"/>
              </a:spcAft>
            </a:pPr>
            <a:r>
              <a:rPr lang="en-GB" sz="24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lvl="0">
              <a:lnSpc>
                <a:spcPct val="150000"/>
              </a:lnSpc>
              <a:spcAft>
                <a:spcPts val="400"/>
              </a:spcAft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Have the students count the number of points between the two checkers, A and B. The points between them are 7. Using an abacus or their fingers students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 single digit numbers that total 7.</a:t>
            </a:r>
            <a:endParaRPr lang="el-GR" sz="24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400"/>
              </a:spcAft>
            </a:pPr>
            <a:r>
              <a:rPr lang="en-US" sz="2400" u="sng" dirty="0">
                <a:solidFill>
                  <a:prstClr val="black"/>
                </a:solidFill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I roll with two dice 6 and 1, 4 and 3, 5 and 2, 1 and 6, 3 and 4, 2 and 5				</a:t>
            </a:r>
            <a:endParaRPr lang="el-GR" sz="2400" u="sng" dirty="0">
              <a:solidFill>
                <a:prstClr val="black"/>
              </a:solidFill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08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826" y="1734809"/>
            <a:ext cx="7678714" cy="421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EXERCISE 2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Write the total number of movements for each roll: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A. 5 and 6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B. 3 and 1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C. 4 and 4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D. 2 and 5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</a:rPr>
              <a:t>E. 6 and 6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endParaRPr lang="el-GR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68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Bildschirmpräsentation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Script MT Bold</vt:lpstr>
      <vt:lpstr>Symbol</vt:lpstr>
      <vt:lpstr>Times New Roman</vt:lpstr>
      <vt:lpstr>Office Theme</vt:lpstr>
      <vt:lpstr>Custom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Backgammon</dc:title>
  <dc:creator>Jenny</dc:creator>
  <cp:lastModifiedBy>Roland Schneidt</cp:lastModifiedBy>
  <cp:revision>58</cp:revision>
  <dcterms:created xsi:type="dcterms:W3CDTF">2017-05-28T17:16:03Z</dcterms:created>
  <dcterms:modified xsi:type="dcterms:W3CDTF">2017-06-12T14:45:25Z</dcterms:modified>
</cp:coreProperties>
</file>